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1"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autoAdjust="0"/>
    <p:restoredTop sz="94673" autoAdjust="0"/>
  </p:normalViewPr>
  <p:slideViewPr>
    <p:cSldViewPr>
      <p:cViewPr varScale="1">
        <p:scale>
          <a:sx n="83" d="100"/>
          <a:sy n="83" d="100"/>
        </p:scale>
        <p:origin x="-142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DC44DC-2F3C-4718-8BA9-B0AB8E73C4C4}" type="datetimeFigureOut">
              <a:rPr lang="en-US" smtClean="0"/>
              <a:pPr/>
              <a:t>8/20/2022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777512-C986-4791-997F-67183AF6CEA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CF0D5F7F-F8D0-4225-9B11-477113A7C4F7}" type="datetime1">
              <a:rPr lang="en-US" smtClean="0"/>
              <a:pPr/>
              <a:t>8/20/2022</a:t>
            </a:fld>
            <a:endParaRPr lang="en-US"/>
          </a:p>
        </p:txBody>
      </p:sp>
      <p:sp>
        <p:nvSpPr>
          <p:cNvPr id="19" name="Footer Placeholder 18"/>
          <p:cNvSpPr>
            <a:spLocks noGrp="1"/>
          </p:cNvSpPr>
          <p:nvPr>
            <p:ph type="ftr" sz="quarter" idx="11"/>
          </p:nvPr>
        </p:nvSpPr>
        <p:spPr/>
        <p:txBody>
          <a:bodyPr/>
          <a:lstStyle/>
          <a:p>
            <a:r>
              <a:rPr lang="en-US" smtClean="0"/>
              <a:t>Abhishek Kumar</a:t>
            </a:r>
            <a:endParaRPr lang="en-US"/>
          </a:p>
        </p:txBody>
      </p:sp>
      <p:sp>
        <p:nvSpPr>
          <p:cNvPr id="27" name="Slide Number Placeholder 26"/>
          <p:cNvSpPr>
            <a:spLocks noGrp="1"/>
          </p:cNvSpPr>
          <p:nvPr>
            <p:ph type="sldNum" sz="quarter" idx="12"/>
          </p:nvPr>
        </p:nvSpPr>
        <p:spPr/>
        <p:txBody>
          <a:bodyPr/>
          <a:lstStyle/>
          <a:p>
            <a:fld id="{B38B2B70-A756-4157-A96B-5BFBA3F468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CABC420-001B-4F5E-858F-952FE7C02442}" type="datetime1">
              <a:rPr lang="en-US" smtClean="0"/>
              <a:pPr/>
              <a:t>8/20/2022</a:t>
            </a:fld>
            <a:endParaRPr lang="en-US"/>
          </a:p>
        </p:txBody>
      </p:sp>
      <p:sp>
        <p:nvSpPr>
          <p:cNvPr id="5" name="Footer Placeholder 4"/>
          <p:cNvSpPr>
            <a:spLocks noGrp="1"/>
          </p:cNvSpPr>
          <p:nvPr>
            <p:ph type="ftr" sz="quarter" idx="11"/>
          </p:nvPr>
        </p:nvSpPr>
        <p:spPr/>
        <p:txBody>
          <a:bodyPr/>
          <a:lstStyle/>
          <a:p>
            <a:r>
              <a:rPr lang="en-US" smtClean="0"/>
              <a:t>Abhishek Kumar</a:t>
            </a:r>
            <a:endParaRPr lang="en-US"/>
          </a:p>
        </p:txBody>
      </p:sp>
      <p:sp>
        <p:nvSpPr>
          <p:cNvPr id="6" name="Slide Number Placeholder 5"/>
          <p:cNvSpPr>
            <a:spLocks noGrp="1"/>
          </p:cNvSpPr>
          <p:nvPr>
            <p:ph type="sldNum" sz="quarter" idx="12"/>
          </p:nvPr>
        </p:nvSpPr>
        <p:spPr/>
        <p:txBody>
          <a:bodyPr/>
          <a:lstStyle/>
          <a:p>
            <a:fld id="{B38B2B70-A756-4157-A96B-5BFBA3F468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7F3C5C1-9F05-4ECF-8E17-F857C27E716D}" type="datetime1">
              <a:rPr lang="en-US" smtClean="0"/>
              <a:pPr/>
              <a:t>8/20/2022</a:t>
            </a:fld>
            <a:endParaRPr lang="en-US"/>
          </a:p>
        </p:txBody>
      </p:sp>
      <p:sp>
        <p:nvSpPr>
          <p:cNvPr id="5" name="Footer Placeholder 4"/>
          <p:cNvSpPr>
            <a:spLocks noGrp="1"/>
          </p:cNvSpPr>
          <p:nvPr>
            <p:ph type="ftr" sz="quarter" idx="11"/>
          </p:nvPr>
        </p:nvSpPr>
        <p:spPr/>
        <p:txBody>
          <a:bodyPr/>
          <a:lstStyle/>
          <a:p>
            <a:r>
              <a:rPr lang="en-US" smtClean="0"/>
              <a:t>Abhishek Kumar</a:t>
            </a:r>
            <a:endParaRPr lang="en-US"/>
          </a:p>
        </p:txBody>
      </p:sp>
      <p:sp>
        <p:nvSpPr>
          <p:cNvPr id="6" name="Slide Number Placeholder 5"/>
          <p:cNvSpPr>
            <a:spLocks noGrp="1"/>
          </p:cNvSpPr>
          <p:nvPr>
            <p:ph type="sldNum" sz="quarter" idx="12"/>
          </p:nvPr>
        </p:nvSpPr>
        <p:spPr/>
        <p:txBody>
          <a:bodyPr/>
          <a:lstStyle/>
          <a:p>
            <a:fld id="{B38B2B70-A756-4157-A96B-5BFBA3F468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2508388-D0AE-4408-8349-D8AF0CC662DB}" type="datetime1">
              <a:rPr lang="en-US" smtClean="0"/>
              <a:pPr/>
              <a:t>8/20/2022</a:t>
            </a:fld>
            <a:endParaRPr lang="en-US"/>
          </a:p>
        </p:txBody>
      </p:sp>
      <p:sp>
        <p:nvSpPr>
          <p:cNvPr id="5" name="Footer Placeholder 4"/>
          <p:cNvSpPr>
            <a:spLocks noGrp="1"/>
          </p:cNvSpPr>
          <p:nvPr>
            <p:ph type="ftr" sz="quarter" idx="11"/>
          </p:nvPr>
        </p:nvSpPr>
        <p:spPr/>
        <p:txBody>
          <a:bodyPr/>
          <a:lstStyle/>
          <a:p>
            <a:r>
              <a:rPr lang="en-US" smtClean="0"/>
              <a:t>Abhishek Kumar</a:t>
            </a:r>
            <a:endParaRPr lang="en-US"/>
          </a:p>
        </p:txBody>
      </p:sp>
      <p:sp>
        <p:nvSpPr>
          <p:cNvPr id="6" name="Slide Number Placeholder 5"/>
          <p:cNvSpPr>
            <a:spLocks noGrp="1"/>
          </p:cNvSpPr>
          <p:nvPr>
            <p:ph type="sldNum" sz="quarter" idx="12"/>
          </p:nvPr>
        </p:nvSpPr>
        <p:spPr/>
        <p:txBody>
          <a:bodyPr/>
          <a:lstStyle/>
          <a:p>
            <a:fld id="{B38B2B70-A756-4157-A96B-5BFBA3F468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0E0AD9F2-1A00-4F0C-BB24-5B6C975704FD}" type="datetime1">
              <a:rPr lang="en-US" smtClean="0"/>
              <a:pPr/>
              <a:t>8/20/2022</a:t>
            </a:fld>
            <a:endParaRPr lang="en-US"/>
          </a:p>
        </p:txBody>
      </p:sp>
      <p:sp>
        <p:nvSpPr>
          <p:cNvPr id="5" name="Footer Placeholder 4"/>
          <p:cNvSpPr>
            <a:spLocks noGrp="1"/>
          </p:cNvSpPr>
          <p:nvPr>
            <p:ph type="ftr" sz="quarter" idx="11"/>
          </p:nvPr>
        </p:nvSpPr>
        <p:spPr/>
        <p:txBody>
          <a:bodyPr/>
          <a:lstStyle/>
          <a:p>
            <a:r>
              <a:rPr lang="en-US" smtClean="0"/>
              <a:t>Abhishek Kumar</a:t>
            </a:r>
            <a:endParaRPr lang="en-US"/>
          </a:p>
        </p:txBody>
      </p:sp>
      <p:sp>
        <p:nvSpPr>
          <p:cNvPr id="6" name="Slide Number Placeholder 5"/>
          <p:cNvSpPr>
            <a:spLocks noGrp="1"/>
          </p:cNvSpPr>
          <p:nvPr>
            <p:ph type="sldNum" sz="quarter" idx="12"/>
          </p:nvPr>
        </p:nvSpPr>
        <p:spPr/>
        <p:txBody>
          <a:bodyPr/>
          <a:lstStyle/>
          <a:p>
            <a:fld id="{B38B2B70-A756-4157-A96B-5BFBA3F468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B796CDF-89CC-4909-9FB3-2EBD4CB06822}" type="datetime1">
              <a:rPr lang="en-US" smtClean="0"/>
              <a:pPr/>
              <a:t>8/20/2022</a:t>
            </a:fld>
            <a:endParaRPr lang="en-US"/>
          </a:p>
        </p:txBody>
      </p:sp>
      <p:sp>
        <p:nvSpPr>
          <p:cNvPr id="6" name="Footer Placeholder 5"/>
          <p:cNvSpPr>
            <a:spLocks noGrp="1"/>
          </p:cNvSpPr>
          <p:nvPr>
            <p:ph type="ftr" sz="quarter" idx="11"/>
          </p:nvPr>
        </p:nvSpPr>
        <p:spPr/>
        <p:txBody>
          <a:bodyPr/>
          <a:lstStyle/>
          <a:p>
            <a:r>
              <a:rPr lang="en-US" smtClean="0"/>
              <a:t>Abhishek Kumar</a:t>
            </a:r>
            <a:endParaRPr lang="en-US"/>
          </a:p>
        </p:txBody>
      </p:sp>
      <p:sp>
        <p:nvSpPr>
          <p:cNvPr id="7" name="Slide Number Placeholder 6"/>
          <p:cNvSpPr>
            <a:spLocks noGrp="1"/>
          </p:cNvSpPr>
          <p:nvPr>
            <p:ph type="sldNum" sz="quarter" idx="12"/>
          </p:nvPr>
        </p:nvSpPr>
        <p:spPr/>
        <p:txBody>
          <a:bodyPr/>
          <a:lstStyle/>
          <a:p>
            <a:fld id="{B38B2B70-A756-4157-A96B-5BFBA3F468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7A034DF-A2F3-426A-9831-AA60C18199BB}" type="datetime1">
              <a:rPr lang="en-US" smtClean="0"/>
              <a:pPr/>
              <a:t>8/20/2022</a:t>
            </a:fld>
            <a:endParaRPr lang="en-US"/>
          </a:p>
        </p:txBody>
      </p:sp>
      <p:sp>
        <p:nvSpPr>
          <p:cNvPr id="8" name="Footer Placeholder 7"/>
          <p:cNvSpPr>
            <a:spLocks noGrp="1"/>
          </p:cNvSpPr>
          <p:nvPr>
            <p:ph type="ftr" sz="quarter" idx="11"/>
          </p:nvPr>
        </p:nvSpPr>
        <p:spPr/>
        <p:txBody>
          <a:bodyPr/>
          <a:lstStyle/>
          <a:p>
            <a:r>
              <a:rPr lang="en-US" smtClean="0"/>
              <a:t>Abhishek Kumar</a:t>
            </a:r>
            <a:endParaRPr lang="en-US"/>
          </a:p>
        </p:txBody>
      </p:sp>
      <p:sp>
        <p:nvSpPr>
          <p:cNvPr id="9" name="Slide Number Placeholder 8"/>
          <p:cNvSpPr>
            <a:spLocks noGrp="1"/>
          </p:cNvSpPr>
          <p:nvPr>
            <p:ph type="sldNum" sz="quarter" idx="12"/>
          </p:nvPr>
        </p:nvSpPr>
        <p:spPr/>
        <p:txBody>
          <a:bodyPr/>
          <a:lstStyle/>
          <a:p>
            <a:fld id="{B38B2B70-A756-4157-A96B-5BFBA3F468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AF2DF8E6-F10C-4F81-80AC-EE39CAF43732}" type="datetime1">
              <a:rPr lang="en-US" smtClean="0"/>
              <a:pPr/>
              <a:t>8/20/2022</a:t>
            </a:fld>
            <a:endParaRPr lang="en-US"/>
          </a:p>
        </p:txBody>
      </p:sp>
      <p:sp>
        <p:nvSpPr>
          <p:cNvPr id="8" name="Slide Number Placeholder 7"/>
          <p:cNvSpPr>
            <a:spLocks noGrp="1"/>
          </p:cNvSpPr>
          <p:nvPr>
            <p:ph type="sldNum" sz="quarter" idx="11"/>
          </p:nvPr>
        </p:nvSpPr>
        <p:spPr/>
        <p:txBody>
          <a:bodyPr/>
          <a:lstStyle/>
          <a:p>
            <a:fld id="{B38B2B70-A756-4157-A96B-5BFBA3F46823}" type="slidenum">
              <a:rPr lang="en-US" smtClean="0"/>
              <a:pPr/>
              <a:t>‹#›</a:t>
            </a:fld>
            <a:endParaRPr lang="en-US"/>
          </a:p>
        </p:txBody>
      </p:sp>
      <p:sp>
        <p:nvSpPr>
          <p:cNvPr id="9" name="Footer Placeholder 8"/>
          <p:cNvSpPr>
            <a:spLocks noGrp="1"/>
          </p:cNvSpPr>
          <p:nvPr>
            <p:ph type="ftr" sz="quarter" idx="12"/>
          </p:nvPr>
        </p:nvSpPr>
        <p:spPr/>
        <p:txBody>
          <a:bodyPr/>
          <a:lstStyle/>
          <a:p>
            <a:r>
              <a:rPr lang="en-US" smtClean="0"/>
              <a:t>Abhishek Kumar</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9A5F46-69B2-4C9B-AED4-AA93637DD11B}" type="datetime1">
              <a:rPr lang="en-US" smtClean="0"/>
              <a:pPr/>
              <a:t>8/20/2022</a:t>
            </a:fld>
            <a:endParaRPr lang="en-US"/>
          </a:p>
        </p:txBody>
      </p:sp>
      <p:sp>
        <p:nvSpPr>
          <p:cNvPr id="3" name="Footer Placeholder 2"/>
          <p:cNvSpPr>
            <a:spLocks noGrp="1"/>
          </p:cNvSpPr>
          <p:nvPr>
            <p:ph type="ftr" sz="quarter" idx="11"/>
          </p:nvPr>
        </p:nvSpPr>
        <p:spPr/>
        <p:txBody>
          <a:bodyPr/>
          <a:lstStyle/>
          <a:p>
            <a:r>
              <a:rPr lang="en-US" smtClean="0"/>
              <a:t>Abhishek Kumar</a:t>
            </a:r>
            <a:endParaRPr lang="en-US"/>
          </a:p>
        </p:txBody>
      </p:sp>
      <p:sp>
        <p:nvSpPr>
          <p:cNvPr id="4" name="Slide Number Placeholder 3"/>
          <p:cNvSpPr>
            <a:spLocks noGrp="1"/>
          </p:cNvSpPr>
          <p:nvPr>
            <p:ph type="sldNum" sz="quarter" idx="12"/>
          </p:nvPr>
        </p:nvSpPr>
        <p:spPr/>
        <p:txBody>
          <a:bodyPr/>
          <a:lstStyle/>
          <a:p>
            <a:fld id="{B38B2B70-A756-4157-A96B-5BFBA3F468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76CE694-85E3-4D23-9746-9A627684EBC7}" type="datetime1">
              <a:rPr lang="en-US" smtClean="0"/>
              <a:pPr/>
              <a:t>8/20/2022</a:t>
            </a:fld>
            <a:endParaRPr lang="en-US"/>
          </a:p>
        </p:txBody>
      </p:sp>
      <p:sp>
        <p:nvSpPr>
          <p:cNvPr id="6" name="Footer Placeholder 5"/>
          <p:cNvSpPr>
            <a:spLocks noGrp="1"/>
          </p:cNvSpPr>
          <p:nvPr>
            <p:ph type="ftr" sz="quarter" idx="11"/>
          </p:nvPr>
        </p:nvSpPr>
        <p:spPr/>
        <p:txBody>
          <a:bodyPr/>
          <a:lstStyle/>
          <a:p>
            <a:r>
              <a:rPr lang="en-US" smtClean="0"/>
              <a:t>Abhishek Kumar</a:t>
            </a:r>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B38B2B70-A756-4157-A96B-5BFBA3F468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96CD81BF-A33C-4506-AF96-A31B50AC2AA5}" type="datetime1">
              <a:rPr lang="en-US" smtClean="0"/>
              <a:pPr/>
              <a:t>8/20/2022</a:t>
            </a:fld>
            <a:endParaRPr lang="en-US"/>
          </a:p>
        </p:txBody>
      </p:sp>
      <p:sp>
        <p:nvSpPr>
          <p:cNvPr id="6" name="Footer Placeholder 5"/>
          <p:cNvSpPr>
            <a:spLocks noGrp="1"/>
          </p:cNvSpPr>
          <p:nvPr>
            <p:ph type="ftr" sz="quarter" idx="11"/>
          </p:nvPr>
        </p:nvSpPr>
        <p:spPr/>
        <p:txBody>
          <a:bodyPr/>
          <a:lstStyle/>
          <a:p>
            <a:r>
              <a:rPr lang="en-US" smtClean="0"/>
              <a:t>Abhishek Kumar</a:t>
            </a:r>
            <a:endParaRPr lang="en-US"/>
          </a:p>
        </p:txBody>
      </p:sp>
      <p:sp>
        <p:nvSpPr>
          <p:cNvPr id="7" name="Slide Number Placeholder 6"/>
          <p:cNvSpPr>
            <a:spLocks noGrp="1"/>
          </p:cNvSpPr>
          <p:nvPr>
            <p:ph type="sldNum" sz="quarter" idx="12"/>
          </p:nvPr>
        </p:nvSpPr>
        <p:spPr/>
        <p:txBody>
          <a:bodyPr/>
          <a:lstStyle/>
          <a:p>
            <a:fld id="{B38B2B70-A756-4157-A96B-5BFBA3F4682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77664AA7-11C8-446A-A882-AA378F642921}" type="datetime1">
              <a:rPr lang="en-US" smtClean="0"/>
              <a:pPr/>
              <a:t>8/20/2022</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r>
              <a:rPr lang="en-US" smtClean="0"/>
              <a:t>Abhishek Kumar</a:t>
            </a:r>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38B2B70-A756-4157-A96B-5BFBA3F46823}"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Subtitle 2"/>
          <p:cNvSpPr>
            <a:spLocks noGrp="1"/>
          </p:cNvSpPr>
          <p:nvPr>
            <p:ph idx="1"/>
          </p:nvPr>
        </p:nvSpPr>
        <p:spPr/>
        <p:txBody>
          <a:bodyPr>
            <a:normAutofit/>
          </a:bodyPr>
          <a:lstStyle/>
          <a:p>
            <a:r>
              <a:rPr lang="en-US" dirty="0"/>
              <a:t> </a:t>
            </a:r>
          </a:p>
        </p:txBody>
      </p:sp>
      <p:pic>
        <p:nvPicPr>
          <p:cNvPr id="1027" name="Picture 3"/>
          <p:cNvPicPr>
            <a:picLocks noChangeAspect="1" noChangeArrowheads="1"/>
          </p:cNvPicPr>
          <p:nvPr/>
        </p:nvPicPr>
        <p:blipFill>
          <a:blip r:embed="rId2">
            <a:lum bright="-10000" contrast="18000"/>
          </a:blip>
          <a:srcRect/>
          <a:stretch>
            <a:fillRect/>
          </a:stretch>
        </p:blipFill>
        <p:spPr bwMode="auto">
          <a:xfrm>
            <a:off x="214282" y="285728"/>
            <a:ext cx="8786874" cy="6357982"/>
          </a:xfrm>
          <a:prstGeom prst="rect">
            <a:avLst/>
          </a:prstGeom>
          <a:noFill/>
          <a:ln w="9525">
            <a:noFill/>
            <a:miter lim="800000"/>
            <a:headEnd/>
            <a:tailEnd/>
          </a:ln>
          <a:effectLst/>
        </p:spPr>
      </p:pic>
      <p:sp>
        <p:nvSpPr>
          <p:cNvPr id="8" name="Title 7"/>
          <p:cNvSpPr>
            <a:spLocks noGrp="1"/>
          </p:cNvSpPr>
          <p:nvPr>
            <p:ph type="title"/>
          </p:nvPr>
        </p:nvSpPr>
        <p:spPr>
          <a:xfrm>
            <a:off x="571472" y="428604"/>
            <a:ext cx="8143932" cy="785818"/>
          </a:xfrm>
        </p:spPr>
        <p:txBody>
          <a:bodyPr>
            <a:noAutofit/>
          </a:bodyPr>
          <a:lstStyle/>
          <a:p>
            <a:r>
              <a:rPr lang="en-US" sz="3400" b="1" dirty="0" smtClean="0">
                <a:solidFill>
                  <a:schemeClr val="bg1"/>
                </a:solidFill>
                <a:latin typeface="Arial Black" pitchFamily="34" charset="0"/>
              </a:rPr>
              <a:t>PENSION MANAGEMENT SYSTEM</a:t>
            </a:r>
            <a:endParaRPr lang="en-US" sz="3400" b="1" dirty="0">
              <a:solidFill>
                <a:schemeClr val="bg1"/>
              </a:solidFill>
              <a:latin typeface="Arial Black" pitchFamily="34" charset="0"/>
            </a:endParaRPr>
          </a:p>
        </p:txBody>
      </p:sp>
      <p:sp>
        <p:nvSpPr>
          <p:cNvPr id="9" name="TextBox 8"/>
          <p:cNvSpPr txBox="1"/>
          <p:nvPr/>
        </p:nvSpPr>
        <p:spPr>
          <a:xfrm>
            <a:off x="6143636" y="5500702"/>
            <a:ext cx="2682145" cy="815608"/>
          </a:xfrm>
          <a:prstGeom prst="rect">
            <a:avLst/>
          </a:prstGeom>
          <a:noFill/>
        </p:spPr>
        <p:txBody>
          <a:bodyPr wrap="none" rtlCol="0">
            <a:spAutoFit/>
          </a:bodyPr>
          <a:lstStyle/>
          <a:p>
            <a:r>
              <a:rPr lang="en-US" b="1" dirty="0" smtClean="0">
                <a:solidFill>
                  <a:schemeClr val="bg1"/>
                </a:solidFill>
                <a:latin typeface="Sitka Small" pitchFamily="2" charset="0"/>
                <a:cs typeface="Calibri" pitchFamily="34" charset="0"/>
              </a:rPr>
              <a:t>Submitted by-</a:t>
            </a:r>
          </a:p>
          <a:p>
            <a:r>
              <a:rPr lang="en-US" b="1" dirty="0" smtClean="0">
                <a:solidFill>
                  <a:schemeClr val="bg1"/>
                </a:solidFill>
                <a:latin typeface="Sitka Small" pitchFamily="2" charset="0"/>
                <a:cs typeface="Calibri" pitchFamily="34" charset="0"/>
              </a:rPr>
              <a:t>ABHISHEK KUMAR</a:t>
            </a:r>
          </a:p>
          <a:p>
            <a:r>
              <a:rPr lang="en-US" sz="1100" b="1" dirty="0" smtClean="0">
                <a:solidFill>
                  <a:schemeClr val="bg1"/>
                </a:solidFill>
                <a:latin typeface="Sitka Small" pitchFamily="2" charset="0"/>
                <a:cs typeface="Calibri" pitchFamily="34" charset="0"/>
              </a:rPr>
              <a:t>(abhishekkrsinha39@gmail.com)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Invalid token</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10</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861584"/>
            <a:ext cx="7467600" cy="40031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Expired token</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11</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821640"/>
            <a:ext cx="7467600" cy="4083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Status Check</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12</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932652"/>
            <a:ext cx="7467600" cy="38610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Valid User - AWS</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13</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856196"/>
            <a:ext cx="7467600" cy="40139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Invalid User - AWS</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14</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862254"/>
            <a:ext cx="7467600" cy="40018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Valid token - AWS</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15</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505882" y="1600200"/>
            <a:ext cx="7370236"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Invalid token - AWS</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16</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639374"/>
            <a:ext cx="7467600" cy="44476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Expired token - AWS</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17</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853925"/>
            <a:ext cx="7467600" cy="40185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Status Check - AWS</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18</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908411"/>
            <a:ext cx="7467600" cy="39095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450" b="1" dirty="0" smtClean="0"/>
              <a:t>Pensioner detail Microservice:-</a:t>
            </a:r>
            <a:endParaRPr lang="en-US" sz="4450" dirty="0"/>
          </a:p>
        </p:txBody>
      </p:sp>
      <p:sp>
        <p:nvSpPr>
          <p:cNvPr id="3" name="Content Placeholder 2"/>
          <p:cNvSpPr>
            <a:spLocks noGrp="1"/>
          </p:cNvSpPr>
          <p:nvPr>
            <p:ph idx="1"/>
          </p:nvPr>
        </p:nvSpPr>
        <p:spPr/>
        <p:txBody>
          <a:bodyPr>
            <a:noAutofit/>
          </a:bodyPr>
          <a:lstStyle/>
          <a:p>
            <a:r>
              <a:rPr lang="en-US" sz="2200" dirty="0" smtClean="0">
                <a:latin typeface="Sitka Small" pitchFamily="2" charset="0"/>
                <a:ea typeface="Times New Roman" panose="02020603050405020304" pitchFamily="18" charset="0"/>
                <a:cs typeface="Times New Roman" panose="02020603050405020304" pitchFamily="18" charset="0"/>
              </a:rPr>
              <a:t>This microservice is consumed by Process Pension Microservice.</a:t>
            </a:r>
          </a:p>
          <a:p>
            <a:r>
              <a:rPr lang="en-US" sz="2200" dirty="0" smtClean="0">
                <a:latin typeface="Sitka Small" pitchFamily="2" charset="0"/>
                <a:ea typeface="Times New Roman" panose="02020603050405020304" pitchFamily="18" charset="0"/>
                <a:cs typeface="Times New Roman" panose="02020603050405020304" pitchFamily="18" charset="0"/>
              </a:rPr>
              <a:t>This </a:t>
            </a:r>
            <a:r>
              <a:rPr lang="en-US" sz="2200" dirty="0" smtClean="0">
                <a:latin typeface="Sitka Small" pitchFamily="2" charset="0"/>
                <a:ea typeface="Times New Roman" panose="02020603050405020304" pitchFamily="18" charset="0"/>
                <a:cs typeface="Times New Roman" panose="02020603050405020304" pitchFamily="18" charset="0"/>
              </a:rPr>
              <a:t>microservice provides the Pensioner detail based on Aadhaar number. After Authorization using JWT, it will return pensioner detail like the name, date of birth, PAN, salary, allowance, pension type, bank name, bank account number and bank type.</a:t>
            </a:r>
          </a:p>
          <a:p>
            <a:r>
              <a:rPr lang="en-US" sz="2200" dirty="0" smtClean="0">
                <a:latin typeface="Sitka Small" pitchFamily="2" charset="0"/>
                <a:ea typeface="Times New Roman" panose="02020603050405020304" pitchFamily="18" charset="0"/>
                <a:cs typeface="Times New Roman" panose="02020603050405020304" pitchFamily="18" charset="0"/>
              </a:rPr>
              <a:t>This microservice has a CSV file with pre-defined 20 pensioners’ data. From the CSV file, the pensioner details based on Aadhaar number are fetched.</a:t>
            </a:r>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60000"/>
                    <a:lumOff val="40000"/>
                  </a:schemeClr>
                </a:solidFill>
              </a:rPr>
              <a:t>Contents in the project:-</a:t>
            </a:r>
            <a:endParaRPr lang="en-US" dirty="0"/>
          </a:p>
        </p:txBody>
      </p:sp>
      <p:sp>
        <p:nvSpPr>
          <p:cNvPr id="3" name="Content Placeholder 2"/>
          <p:cNvSpPr>
            <a:spLocks noGrp="1"/>
          </p:cNvSpPr>
          <p:nvPr>
            <p:ph idx="1"/>
          </p:nvPr>
        </p:nvSpPr>
        <p:spPr/>
        <p:txBody>
          <a:bodyPr>
            <a:normAutofit/>
          </a:bodyPr>
          <a:lstStyle/>
          <a:p>
            <a:pPr>
              <a:buFont typeface="Wingdings" pitchFamily="2" charset="2"/>
              <a:buChar char="Ø"/>
            </a:pPr>
            <a:r>
              <a:rPr lang="en-US" sz="2800" dirty="0" smtClean="0">
                <a:latin typeface="Sitka Small" pitchFamily="2" charset="0"/>
              </a:rPr>
              <a:t>Pension Management Portal (Front-end in Angular).</a:t>
            </a:r>
          </a:p>
          <a:p>
            <a:pPr>
              <a:buNone/>
            </a:pPr>
            <a:endParaRPr lang="en-US" sz="2800" dirty="0" smtClean="0">
              <a:latin typeface="Sitka Small" pitchFamily="2" charset="0"/>
            </a:endParaRPr>
          </a:p>
          <a:p>
            <a:pPr>
              <a:buFont typeface="Wingdings" pitchFamily="2" charset="2"/>
              <a:buChar char="Ø"/>
            </a:pPr>
            <a:r>
              <a:rPr lang="en-US" sz="2800" dirty="0" smtClean="0">
                <a:latin typeface="Sitka Small" pitchFamily="2" charset="0"/>
              </a:rPr>
              <a:t>Three microservices, namely-</a:t>
            </a:r>
          </a:p>
          <a:p>
            <a:pPr marL="550926" indent="-514350">
              <a:buFont typeface="+mj-lt"/>
              <a:buAutoNum type="arabicPeriod"/>
            </a:pPr>
            <a:r>
              <a:rPr lang="en-US" sz="2800" dirty="0" smtClean="0">
                <a:latin typeface="Sitka Small" pitchFamily="2" charset="0"/>
              </a:rPr>
              <a:t>Authorization microservice.</a:t>
            </a:r>
          </a:p>
          <a:p>
            <a:pPr marL="550926" indent="-514350">
              <a:buFont typeface="+mj-lt"/>
              <a:buAutoNum type="arabicPeriod"/>
            </a:pPr>
            <a:r>
              <a:rPr lang="en-US" sz="2800" dirty="0" smtClean="0">
                <a:latin typeface="Sitka Small" pitchFamily="2" charset="0"/>
              </a:rPr>
              <a:t>Pensioner Detail microservice.</a:t>
            </a:r>
          </a:p>
          <a:p>
            <a:pPr marL="550926" indent="-514350">
              <a:buFont typeface="+mj-lt"/>
              <a:buAutoNum type="arabicPeriod"/>
            </a:pPr>
            <a:r>
              <a:rPr lang="en-US" sz="2800" dirty="0" smtClean="0">
                <a:latin typeface="Sitka Small" pitchFamily="2" charset="0"/>
              </a:rPr>
              <a:t>Process Pension microservice.</a:t>
            </a:r>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4450" b="1" dirty="0" smtClean="0"/>
              <a:t>Pensioner detail Microservice:-</a:t>
            </a:r>
            <a:endParaRPr lang="en-US" sz="4450" dirty="0"/>
          </a:p>
        </p:txBody>
      </p:sp>
      <p:sp>
        <p:nvSpPr>
          <p:cNvPr id="3" name="Content Placeholder 2"/>
          <p:cNvSpPr>
            <a:spLocks noGrp="1"/>
          </p:cNvSpPr>
          <p:nvPr>
            <p:ph idx="1"/>
          </p:nvPr>
        </p:nvSpPr>
        <p:spPr/>
        <p:txBody>
          <a:bodyPr>
            <a:normAutofit/>
          </a:bodyPr>
          <a:lstStyle/>
          <a:p>
            <a:r>
              <a:rPr lang="en-US" sz="2800" dirty="0" smtClean="0"/>
              <a:t>Localhost screenshots are from slide 21 till 24.</a:t>
            </a:r>
          </a:p>
          <a:p>
            <a:endParaRPr lang="en-US" sz="2800" dirty="0" smtClean="0"/>
          </a:p>
          <a:p>
            <a:r>
              <a:rPr lang="en-US" sz="2800" dirty="0" smtClean="0"/>
              <a:t>AWS (Cloud) screenshots are from slide 25 till 28.</a:t>
            </a:r>
          </a:p>
          <a:p>
            <a:endParaRPr lang="en-US" sz="28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Pensioner Detail Microservice- Valid Aadhaar number</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21</a:t>
            </a:fld>
            <a:endParaRPr lang="en-US"/>
          </a:p>
        </p:txBody>
      </p:sp>
      <p:pic>
        <p:nvPicPr>
          <p:cNvPr id="6" name="Picture 3"/>
          <p:cNvPicPr>
            <a:picLocks noGrp="1" noChangeAspect="1" noChangeArrowheads="1"/>
          </p:cNvPicPr>
          <p:nvPr>
            <p:ph idx="1"/>
          </p:nvPr>
        </p:nvPicPr>
        <p:blipFill>
          <a:blip r:embed="rId2"/>
          <a:srcRect/>
          <a:stretch>
            <a:fillRect/>
          </a:stretch>
        </p:blipFill>
        <p:spPr bwMode="auto">
          <a:xfrm>
            <a:off x="568676" y="1600200"/>
            <a:ext cx="7244648"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Pensioner Detail Microservice- Invalid Aadhaar number</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22</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614755"/>
            <a:ext cx="7467600" cy="44968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Pensioner Detail Microservice- Expired token</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23</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811346"/>
            <a:ext cx="7467600" cy="41036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Pensioner Detail Microservice- Invalid token</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24</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667932"/>
            <a:ext cx="7467600" cy="43904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Pensioner Detail Microservice- Valid Aadhaar number - AWS</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25</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595316" y="1600200"/>
            <a:ext cx="7191368"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Pensioner Detail Microservice- Invalid Aadhaar number - AWS</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26</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658824"/>
            <a:ext cx="7467600" cy="44087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Pensioner Detail Microservice- Expired token - AWS</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27</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837656"/>
            <a:ext cx="7467600" cy="40510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Pensioner Detail Microservice- Invalid token - AWS</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28</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792742"/>
            <a:ext cx="7467600" cy="41408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50" b="1" dirty="0" smtClean="0"/>
              <a:t>Process Pension </a:t>
            </a:r>
            <a:r>
              <a:rPr lang="en-IN" altLang="en-US" sz="4450" b="1" dirty="0" smtClean="0"/>
              <a:t>Microservice:-</a:t>
            </a:r>
            <a:endParaRPr lang="en-US" sz="4450" dirty="0"/>
          </a:p>
        </p:txBody>
      </p:sp>
      <p:sp>
        <p:nvSpPr>
          <p:cNvPr id="3" name="Content Placeholder 2"/>
          <p:cNvSpPr>
            <a:spLocks noGrp="1"/>
          </p:cNvSpPr>
          <p:nvPr>
            <p:ph idx="1"/>
          </p:nvPr>
        </p:nvSpPr>
        <p:spPr/>
        <p:txBody>
          <a:bodyPr>
            <a:noAutofit/>
          </a:bodyPr>
          <a:lstStyle/>
          <a:p>
            <a:r>
              <a:rPr lang="en-US" sz="1800" dirty="0" smtClean="0">
                <a:latin typeface="Sitka Small" pitchFamily="2" charset="0"/>
                <a:ea typeface="Times New Roman" panose="02020603050405020304" pitchFamily="18" charset="0"/>
                <a:cs typeface="Times New Roman" panose="02020603050405020304" pitchFamily="18" charset="0"/>
              </a:rPr>
              <a:t>Process Pension microservice is invoked from the angular front-end application.</a:t>
            </a:r>
          </a:p>
          <a:p>
            <a:r>
              <a:rPr lang="en-US" sz="1800" dirty="0" smtClean="0">
                <a:latin typeface="Sitka Small" pitchFamily="2" charset="0"/>
                <a:cs typeface="Times New Roman" panose="02020603050405020304" pitchFamily="18" charset="0"/>
              </a:rPr>
              <a:t>This microservice has one endpoint. </a:t>
            </a:r>
          </a:p>
          <a:p>
            <a:r>
              <a:rPr lang="en-US" sz="1800" dirty="0" smtClean="0">
                <a:latin typeface="Sitka Small" pitchFamily="2" charset="0"/>
                <a:ea typeface="Calibri" panose="020F0502020204030204" pitchFamily="34" charset="0"/>
                <a:cs typeface="Arial" panose="020B0604020202020204" pitchFamily="34" charset="0"/>
              </a:rPr>
              <a:t>It takes in the pensioner detail like the Aadhaar number, name, date of birth and pan (calling this as pensioner input hereonwards).</a:t>
            </a:r>
          </a:p>
          <a:p>
            <a:r>
              <a:rPr lang="en-US" sz="1800" dirty="0" smtClean="0">
                <a:latin typeface="Sitka Small" pitchFamily="2" charset="0"/>
                <a:ea typeface="Calibri" panose="020F0502020204030204" pitchFamily="34" charset="0"/>
                <a:cs typeface="Arial" panose="020B0604020202020204" pitchFamily="34" charset="0"/>
              </a:rPr>
              <a:t>Verifies if the input provided is correct by contacting Pensioner Detail microservice .</a:t>
            </a:r>
          </a:p>
          <a:p>
            <a:r>
              <a:rPr lang="en-US" sz="1800" dirty="0" smtClean="0">
                <a:latin typeface="Sitka Small" pitchFamily="2" charset="0"/>
                <a:ea typeface="Calibri" panose="020F0502020204030204" pitchFamily="34" charset="0"/>
                <a:cs typeface="Arial" panose="020B0604020202020204" pitchFamily="34" charset="0"/>
              </a:rPr>
              <a:t>If not, error message is displayed.</a:t>
            </a:r>
          </a:p>
          <a:p>
            <a:r>
              <a:rPr lang="en-US" sz="1800" dirty="0" smtClean="0">
                <a:latin typeface="Sitka Small" pitchFamily="2" charset="0"/>
                <a:ea typeface="Calibri" panose="020F0502020204030204" pitchFamily="34" charset="0"/>
                <a:cs typeface="Arial" panose="020B0604020202020204" pitchFamily="34" charset="0"/>
              </a:rPr>
              <a:t> If valid, then pension calculation is done and the pension detail (pension amount and bank service charge) is returned to the Web application to be displayed on the UI.</a:t>
            </a:r>
          </a:p>
          <a:p>
            <a:r>
              <a:rPr lang="en-US" sz="1800" dirty="0" smtClean="0">
                <a:latin typeface="Sitka Small" pitchFamily="2" charset="0"/>
                <a:ea typeface="Calibri" panose="020F0502020204030204" pitchFamily="34" charset="0"/>
                <a:cs typeface="Arial" panose="020B0604020202020204" pitchFamily="34" charset="0"/>
              </a:rPr>
              <a:t>Saves the input (pensioner input), output (pension detail) and the corresponding pensioner details (from Pensioner Detail microservice) in the database.</a:t>
            </a:r>
          </a:p>
          <a:p>
            <a:endParaRPr lang="en-US" sz="18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dirty="0" smtClean="0"/>
              <a:t>Technologies Used:-</a:t>
            </a:r>
            <a:endParaRPr lang="en-US" dirty="0"/>
          </a:p>
        </p:txBody>
      </p:sp>
      <p:sp>
        <p:nvSpPr>
          <p:cNvPr id="3" name="Content Placeholder 2"/>
          <p:cNvSpPr>
            <a:spLocks noGrp="1"/>
          </p:cNvSpPr>
          <p:nvPr>
            <p:ph idx="1"/>
          </p:nvPr>
        </p:nvSpPr>
        <p:spPr/>
        <p:txBody>
          <a:bodyPr>
            <a:normAutofit/>
          </a:bodyPr>
          <a:lstStyle/>
          <a:p>
            <a:pPr>
              <a:buFont typeface="Wingdings" pitchFamily="2" charset="2"/>
              <a:buChar char="Ø"/>
            </a:pPr>
            <a:r>
              <a:rPr lang="en-IN" altLang="en-US" sz="2800" dirty="0" smtClean="0">
                <a:latin typeface="Sitka Small" pitchFamily="2" charset="0"/>
              </a:rPr>
              <a:t>Front End: Angular</a:t>
            </a:r>
          </a:p>
          <a:p>
            <a:pPr>
              <a:buFont typeface="Wingdings" pitchFamily="2" charset="2"/>
              <a:buChar char="Ø"/>
            </a:pPr>
            <a:r>
              <a:rPr lang="en-IN" altLang="en-US" sz="2800" dirty="0" smtClean="0">
                <a:latin typeface="Sitka Small" pitchFamily="2" charset="0"/>
              </a:rPr>
              <a:t>Back End: Java, Spring Boot, Restful-Services, JUnit.</a:t>
            </a:r>
          </a:p>
          <a:p>
            <a:pPr>
              <a:buFont typeface="Wingdings" pitchFamily="2" charset="2"/>
              <a:buChar char="Ø"/>
            </a:pPr>
            <a:r>
              <a:rPr lang="en-IN" altLang="en-US" sz="2800" dirty="0" smtClean="0">
                <a:latin typeface="Sitka Small" pitchFamily="2" charset="0"/>
              </a:rPr>
              <a:t>Database: H2-database</a:t>
            </a:r>
          </a:p>
          <a:p>
            <a:pPr>
              <a:buFont typeface="Wingdings" pitchFamily="2" charset="2"/>
              <a:buChar char="Ø"/>
            </a:pPr>
            <a:r>
              <a:rPr lang="en-IN" altLang="en-US" sz="2800" dirty="0" smtClean="0">
                <a:latin typeface="Sitka Small" pitchFamily="2" charset="0"/>
              </a:rPr>
              <a:t>Tools: Eclipse IDE, Postman, Visual studio code</a:t>
            </a:r>
          </a:p>
          <a:p>
            <a:pPr>
              <a:buFont typeface="Wingdings" pitchFamily="2" charset="2"/>
              <a:buChar char="Ø"/>
            </a:pPr>
            <a:r>
              <a:rPr lang="en-IN" altLang="en-US" sz="2800" dirty="0" smtClean="0">
                <a:latin typeface="Sitka Small" pitchFamily="2" charset="0"/>
              </a:rPr>
              <a:t>Cloud: AWS</a:t>
            </a:r>
          </a:p>
          <a:p>
            <a:endParaRPr lang="en-US" sz="28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50" b="1" dirty="0" smtClean="0"/>
              <a:t>Process Pension </a:t>
            </a:r>
            <a:r>
              <a:rPr lang="en-IN" altLang="en-US" sz="4450" b="1" dirty="0" smtClean="0"/>
              <a:t>Microservice:-</a:t>
            </a:r>
            <a:endParaRPr lang="en-US" sz="4450" dirty="0"/>
          </a:p>
        </p:txBody>
      </p:sp>
      <p:sp>
        <p:nvSpPr>
          <p:cNvPr id="3" name="Content Placeholder 2"/>
          <p:cNvSpPr>
            <a:spLocks noGrp="1"/>
          </p:cNvSpPr>
          <p:nvPr>
            <p:ph idx="1"/>
          </p:nvPr>
        </p:nvSpPr>
        <p:spPr/>
        <p:txBody>
          <a:bodyPr/>
          <a:lstStyle/>
          <a:p>
            <a:r>
              <a:rPr lang="en-US" sz="2800" dirty="0" smtClean="0"/>
              <a:t>Localhost screenshots are from slide 31 till 35.</a:t>
            </a:r>
          </a:p>
          <a:p>
            <a:endParaRPr lang="en-US" sz="2800" dirty="0" smtClean="0"/>
          </a:p>
          <a:p>
            <a:r>
              <a:rPr lang="en-US" sz="2800" dirty="0" smtClean="0"/>
              <a:t>AWS (Cloud) screenshots are from slide 36 till 40.</a:t>
            </a:r>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Process Pension Microservice - Valid Pensioner Input</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31</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60065" y="1600200"/>
            <a:ext cx="7461869"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Process Pension Microservice  - Invalid Pensioner Input</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32</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655626"/>
            <a:ext cx="7467600" cy="44151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Process Pension Microservice  - Invalid Aadhaar number</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33</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703941"/>
            <a:ext cx="7467600" cy="43184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Process Pension Microservice  - Expired token</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34</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702078"/>
            <a:ext cx="7467600" cy="43222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Process Pension Microservice  - Invalid token</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35</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667630"/>
            <a:ext cx="7467600" cy="43911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Process Pension Microservice - Valid Pensioner Input - AWS</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36</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914519"/>
            <a:ext cx="7467600" cy="38973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Process Pension Microservice  - Invalid Pensioner Input - AWS</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37</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653493"/>
            <a:ext cx="7467600" cy="44193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400" b="1" dirty="0" smtClean="0"/>
              <a:t>Process Pension Microservice  - Invalid Aadhaar number - AWS</a:t>
            </a:r>
            <a:endParaRPr lang="en-US" sz="44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38</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728009"/>
            <a:ext cx="7467600" cy="42703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Process Pension Microservice  - Expired token - AWS</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39</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699774"/>
            <a:ext cx="7467600" cy="43268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60000"/>
                    <a:lumOff val="40000"/>
                  </a:schemeClr>
                </a:solidFill>
              </a:rPr>
              <a:t>Introduction:-</a:t>
            </a:r>
            <a:endParaRPr lang="en-US" dirty="0"/>
          </a:p>
        </p:txBody>
      </p:sp>
      <p:sp>
        <p:nvSpPr>
          <p:cNvPr id="3" name="Content Placeholder 2"/>
          <p:cNvSpPr>
            <a:spLocks noGrp="1"/>
          </p:cNvSpPr>
          <p:nvPr>
            <p:ph idx="1"/>
          </p:nvPr>
        </p:nvSpPr>
        <p:spPr>
          <a:xfrm>
            <a:off x="457200" y="1600200"/>
            <a:ext cx="7467600" cy="4900634"/>
          </a:xfrm>
        </p:spPr>
        <p:txBody>
          <a:bodyPr>
            <a:noAutofit/>
          </a:bodyPr>
          <a:lstStyle/>
          <a:p>
            <a:pPr algn="just">
              <a:buFont typeface="Wingdings" pitchFamily="2" charset="2"/>
              <a:buChar char="Ø"/>
            </a:pPr>
            <a:r>
              <a:rPr lang="en-US" sz="2000" dirty="0" smtClean="0">
                <a:latin typeface="Sitka Small" pitchFamily="2" charset="0"/>
                <a:cs typeface="+mj-lt"/>
              </a:rPr>
              <a:t>P</a:t>
            </a:r>
            <a:r>
              <a:rPr lang="en-IN" altLang="en-US" sz="2000" dirty="0" smtClean="0">
                <a:latin typeface="Sitka Small" pitchFamily="2" charset="0"/>
                <a:cs typeface="+mj-lt"/>
              </a:rPr>
              <a:t>ension</a:t>
            </a:r>
            <a:r>
              <a:rPr lang="en-US" sz="2000" dirty="0" smtClean="0">
                <a:latin typeface="Sitka Small" pitchFamily="2" charset="0"/>
                <a:cs typeface="+mj-lt"/>
              </a:rPr>
              <a:t> Management System is an application by which the State government aims to automate a portion of the Pension detail provisioning.</a:t>
            </a:r>
          </a:p>
          <a:p>
            <a:pPr algn="just">
              <a:buFont typeface="Wingdings" pitchFamily="2" charset="2"/>
              <a:buChar char="Ø"/>
            </a:pPr>
            <a:r>
              <a:rPr lang="en-US" sz="2000" dirty="0" smtClean="0">
                <a:latin typeface="Sitka Small" pitchFamily="2" charset="0"/>
                <a:cs typeface="+mj-lt"/>
              </a:rPr>
              <a:t>This project covers pensioner detail provision, calculate provision</a:t>
            </a:r>
            <a:r>
              <a:rPr lang="en-IN" altLang="en-US" sz="2000" dirty="0" smtClean="0">
                <a:latin typeface="Sitka Small" pitchFamily="2" charset="0"/>
                <a:cs typeface="+mj-lt"/>
              </a:rPr>
              <a:t> and </a:t>
            </a:r>
            <a:r>
              <a:rPr lang="en-US" altLang="en-US" sz="2000" dirty="0" smtClean="0">
                <a:latin typeface="Sitka Small" pitchFamily="2" charset="0"/>
                <a:cs typeface="+mj-lt"/>
              </a:rPr>
              <a:t>displaying it on the UI</a:t>
            </a:r>
            <a:r>
              <a:rPr lang="en-US" sz="2000" dirty="0" smtClean="0">
                <a:latin typeface="Sitka Small" pitchFamily="2" charset="0"/>
                <a:cs typeface="+mj-lt"/>
              </a:rPr>
              <a:t>. </a:t>
            </a:r>
          </a:p>
          <a:p>
            <a:pPr algn="just">
              <a:buFont typeface="Wingdings" pitchFamily="2" charset="2"/>
              <a:buChar char="Ø"/>
            </a:pPr>
            <a:r>
              <a:rPr lang="en-US" sz="2000" dirty="0" smtClean="0">
                <a:latin typeface="Sitka Small" pitchFamily="2" charset="0"/>
                <a:cs typeface="+mj-lt"/>
              </a:rPr>
              <a:t>In this project, on the UI, an authorized user can log in and</a:t>
            </a:r>
            <a:r>
              <a:rPr lang="en-IN" altLang="en-US" sz="2000" dirty="0" smtClean="0">
                <a:latin typeface="Sitka Small" pitchFamily="2" charset="0"/>
                <a:cs typeface="+mj-lt"/>
              </a:rPr>
              <a:t> fill in the details of pensioner (in project terms, input to the process pension microservice), then internally application will call pensioner detail microservice and if the details entered would be correct then pension calculation will be done and will be returned on the UI to the user </a:t>
            </a:r>
            <a:r>
              <a:rPr lang="en-IN" altLang="en-US" sz="2000" dirty="0" err="1" smtClean="0">
                <a:latin typeface="Sitka Small" pitchFamily="2" charset="0"/>
                <a:cs typeface="+mj-lt"/>
              </a:rPr>
              <a:t>alongwith</a:t>
            </a:r>
            <a:r>
              <a:rPr lang="en-IN" altLang="en-US" sz="2000" dirty="0" smtClean="0">
                <a:latin typeface="Sitka Small" pitchFamily="2" charset="0"/>
                <a:cs typeface="+mj-lt"/>
              </a:rPr>
              <a:t> the bank service charge.</a:t>
            </a:r>
          </a:p>
          <a:p>
            <a:pPr algn="just">
              <a:buFont typeface="Wingdings" pitchFamily="2" charset="2"/>
              <a:buChar char="Ø"/>
            </a:pPr>
            <a:r>
              <a:rPr lang="en-IN" altLang="en-US" sz="2000" dirty="0" smtClean="0">
                <a:latin typeface="Sitka Small" pitchFamily="2" charset="0"/>
                <a:cs typeface="+mj-lt"/>
              </a:rPr>
              <a:t>If the details entered would be wrong, then error message will be displayed.</a:t>
            </a:r>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4500" b="1" dirty="0" smtClean="0"/>
              <a:t>Process Pension Microservice  - Invalid token - AWS</a:t>
            </a:r>
            <a:endParaRPr lang="en-US" sz="45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40</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783389"/>
            <a:ext cx="7467600" cy="41595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Front-end Login Screenshot1</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41</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929155"/>
            <a:ext cx="7467600" cy="38680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Front-end Login Screenshot2</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42</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947664"/>
            <a:ext cx="7467600" cy="38310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Front-end Home Screenshot</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43</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955443"/>
            <a:ext cx="7467600" cy="38154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Front-end Pension Detail Screenshot1</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44</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2007005"/>
            <a:ext cx="7467600" cy="37123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Front-end Pension Detail Screenshot2</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45</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926273"/>
            <a:ext cx="7467600" cy="38738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Front-end Pension Detail Screenshot3</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46</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2090845"/>
            <a:ext cx="7467600" cy="35446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Front-end Session Expired Screenshot</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47</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922383"/>
            <a:ext cx="7467600" cy="38815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Database Screenshot1</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48</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2165162"/>
            <a:ext cx="7467600" cy="33960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Database Screenshot1 - AWS</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49</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2451361"/>
            <a:ext cx="7467600" cy="28236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b="1" dirty="0" smtClean="0"/>
              <a:t>Authorization Microservice:-</a:t>
            </a:r>
            <a:endParaRPr lang="en-US" dirty="0"/>
          </a:p>
        </p:txBody>
      </p:sp>
      <p:sp>
        <p:nvSpPr>
          <p:cNvPr id="3" name="Content Placeholder 2"/>
          <p:cNvSpPr>
            <a:spLocks noGrp="1"/>
          </p:cNvSpPr>
          <p:nvPr>
            <p:ph idx="1"/>
          </p:nvPr>
        </p:nvSpPr>
        <p:spPr/>
        <p:txBody>
          <a:bodyPr>
            <a:noAutofit/>
          </a:bodyPr>
          <a:lstStyle/>
          <a:p>
            <a:r>
              <a:rPr lang="en-US" sz="2200" dirty="0" smtClean="0">
                <a:latin typeface="Sitka Small" pitchFamily="2" charset="0"/>
              </a:rPr>
              <a:t>In authorization microservice, JWT and spring security are used.</a:t>
            </a:r>
          </a:p>
          <a:p>
            <a:r>
              <a:rPr lang="en-US" sz="2200" dirty="0" smtClean="0">
                <a:latin typeface="Sitka Small" pitchFamily="2" charset="0"/>
              </a:rPr>
              <a:t>In this microservice, there are three endpoints.</a:t>
            </a:r>
          </a:p>
          <a:p>
            <a:r>
              <a:rPr lang="en-US" sz="2200" dirty="0" smtClean="0">
                <a:latin typeface="Sitka Small" pitchFamily="2" charset="0"/>
              </a:rPr>
              <a:t>First endpoint takes username and password in request body and then if these are matched with database entry, token is generated and returned to the user for other microservices.</a:t>
            </a:r>
          </a:p>
          <a:p>
            <a:r>
              <a:rPr lang="en-US" sz="2200" dirty="0" smtClean="0">
                <a:latin typeface="Sitka Small" pitchFamily="2" charset="0"/>
              </a:rPr>
              <a:t>Second endpoint is for validation. This endpoint takes token in header and returns true and http status OK only if token is not expired and valid.</a:t>
            </a:r>
          </a:p>
          <a:p>
            <a:r>
              <a:rPr lang="en-US" sz="2200" dirty="0" smtClean="0">
                <a:latin typeface="Sitka Small" pitchFamily="2" charset="0"/>
              </a:rPr>
              <a:t>Third endpoint is just for Status Check. If the service is up and running, it returns OK.</a:t>
            </a:r>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Database Screenshot2</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50</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2017600"/>
            <a:ext cx="7467600" cy="3691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Database Screenshot2 - AWS</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51</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2397778"/>
            <a:ext cx="7467600" cy="29308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Database Screenshot3</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52</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2296972"/>
            <a:ext cx="7467600" cy="31324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Database Screenshot3 - AWS</a:t>
            </a:r>
            <a:endParaRPr lang="en-US" b="1"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53</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2065960"/>
            <a:ext cx="7467600" cy="35944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1"/>
          <p:cNvSpPr>
            <a:spLocks noGrp="1"/>
          </p:cNvSpPr>
          <p:nvPr>
            <p:ph type="title"/>
          </p:nvPr>
        </p:nvSpPr>
        <p:spPr>
          <a:xfrm>
            <a:off x="457200" y="2143116"/>
            <a:ext cx="8305800" cy="1785950"/>
          </a:xfrm>
        </p:spPr>
        <p:txBody>
          <a:bodyPr/>
          <a:lstStyle/>
          <a:p>
            <a:pPr algn="ctr"/>
            <a:r>
              <a:rPr lang="en-IN" altLang="en-US" b="1" dirty="0" smtClean="0"/>
              <a:t>THANK YOU! </a:t>
            </a:r>
            <a:endParaRPr lang="en-IN" altLang="en-US"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Authorization Microservice</a:t>
            </a:r>
            <a:endParaRPr lang="en-US" b="1" dirty="0"/>
          </a:p>
        </p:txBody>
      </p:sp>
      <p:sp>
        <p:nvSpPr>
          <p:cNvPr id="3" name="Content Placeholder 2"/>
          <p:cNvSpPr>
            <a:spLocks noGrp="1"/>
          </p:cNvSpPr>
          <p:nvPr>
            <p:ph idx="1"/>
          </p:nvPr>
        </p:nvSpPr>
        <p:spPr/>
        <p:txBody>
          <a:bodyPr>
            <a:normAutofit/>
          </a:bodyPr>
          <a:lstStyle/>
          <a:p>
            <a:r>
              <a:rPr lang="en-US" sz="2800" dirty="0" smtClean="0"/>
              <a:t>Localhost screenshots are from slide 7 till 12.</a:t>
            </a:r>
          </a:p>
          <a:p>
            <a:endParaRPr lang="en-US" sz="2800" dirty="0" smtClean="0"/>
          </a:p>
          <a:p>
            <a:r>
              <a:rPr lang="en-US" sz="2800" dirty="0" smtClean="0"/>
              <a:t>AWS (Cloud) screenshots are from slide 13 till 18.</a:t>
            </a:r>
          </a:p>
          <a:p>
            <a:endParaRPr lang="en-US" sz="2800"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Valid User</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7</a:t>
            </a:fld>
            <a:endParaRPr lang="en-US"/>
          </a:p>
        </p:txBody>
      </p:sp>
      <p:pic>
        <p:nvPicPr>
          <p:cNvPr id="6" name="Picture 3"/>
          <p:cNvPicPr>
            <a:picLocks noGrp="1" noChangeAspect="1" noChangeArrowheads="1"/>
          </p:cNvPicPr>
          <p:nvPr>
            <p:ph idx="1"/>
          </p:nvPr>
        </p:nvPicPr>
        <p:blipFill>
          <a:blip r:embed="rId2"/>
          <a:srcRect/>
          <a:stretch>
            <a:fillRect/>
          </a:stretch>
        </p:blipFill>
        <p:spPr bwMode="auto">
          <a:xfrm>
            <a:off x="457200" y="2130021"/>
            <a:ext cx="7467600" cy="34663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Invalid User</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8</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924943"/>
            <a:ext cx="7467600" cy="38764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b="1" dirty="0" smtClean="0"/>
              <a:t>Authorization Microservice- Valid token</a:t>
            </a:r>
            <a:endParaRPr lang="en-US" dirty="0"/>
          </a:p>
        </p:txBody>
      </p:sp>
      <p:sp>
        <p:nvSpPr>
          <p:cNvPr id="4" name="Footer Placeholder 3"/>
          <p:cNvSpPr>
            <a:spLocks noGrp="1"/>
          </p:cNvSpPr>
          <p:nvPr>
            <p:ph type="ftr" sz="quarter" idx="11"/>
          </p:nvPr>
        </p:nvSpPr>
        <p:spPr/>
        <p:txBody>
          <a:bodyPr/>
          <a:lstStyle/>
          <a:p>
            <a:r>
              <a:rPr lang="en-US" smtClean="0"/>
              <a:t>Abhishek Kumar</a:t>
            </a:r>
            <a:endParaRPr lang="en-US"/>
          </a:p>
        </p:txBody>
      </p:sp>
      <p:sp>
        <p:nvSpPr>
          <p:cNvPr id="5" name="Slide Number Placeholder 4"/>
          <p:cNvSpPr>
            <a:spLocks noGrp="1"/>
          </p:cNvSpPr>
          <p:nvPr>
            <p:ph type="sldNum" sz="quarter" idx="12"/>
          </p:nvPr>
        </p:nvSpPr>
        <p:spPr/>
        <p:txBody>
          <a:bodyPr/>
          <a:lstStyle/>
          <a:p>
            <a:fld id="{B38B2B70-A756-4157-A96B-5BFBA3F46823}" type="slidenum">
              <a:rPr lang="en-US" smtClean="0"/>
              <a:pPr/>
              <a:t>9</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457200" y="1994937"/>
            <a:ext cx="7467600" cy="37364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60</TotalTime>
  <Words>984</Words>
  <Application>Microsoft Office PowerPoint</Application>
  <PresentationFormat>On-screen Show (4:3)</PresentationFormat>
  <Paragraphs>201</Paragraphs>
  <Slides>54</Slides>
  <Notes>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Technic</vt:lpstr>
      <vt:lpstr>PENSION MANAGEMENT SYSTEM</vt:lpstr>
      <vt:lpstr>Contents in the project:-</vt:lpstr>
      <vt:lpstr>Technologies Used:-</vt:lpstr>
      <vt:lpstr>Introduction:-</vt:lpstr>
      <vt:lpstr>Authorization Microservice:-</vt:lpstr>
      <vt:lpstr>Authorization Microservice</vt:lpstr>
      <vt:lpstr>Authorization Microservice- Valid User</vt:lpstr>
      <vt:lpstr>Authorization Microservice- Invalid User</vt:lpstr>
      <vt:lpstr>Authorization Microservice- Valid token</vt:lpstr>
      <vt:lpstr>Authorization Microservice- Invalid token</vt:lpstr>
      <vt:lpstr>Authorization Microservice- Expired token</vt:lpstr>
      <vt:lpstr>Authorization Microservice- Status Check</vt:lpstr>
      <vt:lpstr>Authorization Microservice- Valid User - AWS</vt:lpstr>
      <vt:lpstr>Authorization Microservice- Invalid User - AWS</vt:lpstr>
      <vt:lpstr>Authorization Microservice- Valid token - AWS</vt:lpstr>
      <vt:lpstr>Authorization Microservice- Invalid token - AWS</vt:lpstr>
      <vt:lpstr>Authorization Microservice- Expired token - AWS</vt:lpstr>
      <vt:lpstr>Authorization Microservice- Status Check - AWS</vt:lpstr>
      <vt:lpstr>Pensioner detail Microservice:-</vt:lpstr>
      <vt:lpstr>Pensioner detail Microservice:-</vt:lpstr>
      <vt:lpstr>Pensioner Detail Microservice- Valid Aadhaar number</vt:lpstr>
      <vt:lpstr>Pensioner Detail Microservice- Invalid Aadhaar number</vt:lpstr>
      <vt:lpstr>Pensioner Detail Microservice- Expired token</vt:lpstr>
      <vt:lpstr>Pensioner Detail Microservice- Invalid token</vt:lpstr>
      <vt:lpstr>Pensioner Detail Microservice- Valid Aadhaar number - AWS</vt:lpstr>
      <vt:lpstr>Pensioner Detail Microservice- Invalid Aadhaar number - AWS</vt:lpstr>
      <vt:lpstr>Pensioner Detail Microservice- Expired token - AWS</vt:lpstr>
      <vt:lpstr>Pensioner Detail Microservice- Invalid token - AWS</vt:lpstr>
      <vt:lpstr>Process Pension Microservice:-</vt:lpstr>
      <vt:lpstr>Process Pension Microservice:-</vt:lpstr>
      <vt:lpstr>Process Pension Microservice - Valid Pensioner Input</vt:lpstr>
      <vt:lpstr>Process Pension Microservice  - Invalid Pensioner Input</vt:lpstr>
      <vt:lpstr>Process Pension Microservice  - Invalid Aadhaar number</vt:lpstr>
      <vt:lpstr>Process Pension Microservice  - Expired token</vt:lpstr>
      <vt:lpstr>Process Pension Microservice  - Invalid token</vt:lpstr>
      <vt:lpstr>Process Pension Microservice - Valid Pensioner Input - AWS</vt:lpstr>
      <vt:lpstr>Process Pension Microservice  - Invalid Pensioner Input - AWS</vt:lpstr>
      <vt:lpstr>Process Pension Microservice  - Invalid Aadhaar number - AWS</vt:lpstr>
      <vt:lpstr>Process Pension Microservice  - Expired token - AWS</vt:lpstr>
      <vt:lpstr>Process Pension Microservice  - Invalid token - AWS</vt:lpstr>
      <vt:lpstr>Front-end Login Screenshot1</vt:lpstr>
      <vt:lpstr>Front-end Login Screenshot2</vt:lpstr>
      <vt:lpstr>Front-end Home Screenshot</vt:lpstr>
      <vt:lpstr>Front-end Pension Detail Screenshot1</vt:lpstr>
      <vt:lpstr>Front-end Pension Detail Screenshot2</vt:lpstr>
      <vt:lpstr>Front-end Pension Detail Screenshot3</vt:lpstr>
      <vt:lpstr>Front-end Session Expired Screenshot</vt:lpstr>
      <vt:lpstr>Database Screenshot1</vt:lpstr>
      <vt:lpstr>Database Screenshot1 - AWS</vt:lpstr>
      <vt:lpstr>Database Screenshot2</vt:lpstr>
      <vt:lpstr>Database Screenshot2 - AWS</vt:lpstr>
      <vt:lpstr>Database Screenshot3</vt:lpstr>
      <vt:lpstr>Database Screenshot3 - AWS</vt:lpstr>
      <vt:lpstr>THANK YOU! </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PENSION MANAGEMENT SYSTEM</dc:title>
  <dc:creator>HP</dc:creator>
  <cp:lastModifiedBy>HP</cp:lastModifiedBy>
  <cp:revision>14</cp:revision>
  <dcterms:created xsi:type="dcterms:W3CDTF">2022-08-19T18:17:05Z</dcterms:created>
  <dcterms:modified xsi:type="dcterms:W3CDTF">2022-08-20T06:39:12Z</dcterms:modified>
</cp:coreProperties>
</file>